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6858000" cx="12192000"/>
  <p:notesSz cx="6858000" cy="9144000"/>
  <p:embeddedFontLst>
    <p:embeddedFont>
      <p:font typeface="Questrial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Questrial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Shape 2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/>
          <p:nvPr>
            <p:ph type="ctr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Font typeface="Calibri"/>
              <a:buNone/>
              <a:defRPr b="0" i="0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1100050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22" name="Shape 22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097278" y="1845733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217919" y="1845733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097279" y="1846050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1097279" y="2582333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217919" y="1846050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217919" y="2582333"/>
            <a:ext cx="4937700" cy="3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15" y="0"/>
            <a:ext cx="4050900" cy="68580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4040071" y="0"/>
            <a:ext cx="639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457200" y="594358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800600" y="731520"/>
            <a:ext cx="6492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57200" y="2926080"/>
            <a:ext cx="32004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465512" y="6459785"/>
            <a:ext cx="26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4800600" y="6459785"/>
            <a:ext cx="464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b="0" i="0" sz="9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0" y="4953000"/>
            <a:ext cx="12188700" cy="19050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15" y="4915076"/>
            <a:ext cx="12188700" cy="6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 txBox="1"/>
          <p:nvPr>
            <p:ph type="title"/>
          </p:nvPr>
        </p:nvSpPr>
        <p:spPr>
          <a:xfrm>
            <a:off x="1097279" y="5074919"/>
            <a:ext cx="10113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3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5" y="0"/>
            <a:ext cx="12192000" cy="4915200"/>
          </a:xfrm>
          <a:prstGeom prst="rect">
            <a:avLst/>
          </a:prstGeom>
          <a:solidFill>
            <a:srgbClr val="CCCCC2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097279" y="5907023"/>
            <a:ext cx="10113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4114827" y="-1171815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 rot="5400000">
            <a:off x="7159348" y="1977851"/>
            <a:ext cx="57600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 rot="5400000">
            <a:off x="1825348" y="-574846"/>
            <a:ext cx="57600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hape 7"/>
          <p:cNvSpPr/>
          <p:nvPr/>
        </p:nvSpPr>
        <p:spPr>
          <a:xfrm>
            <a:off x="15" y="6334316"/>
            <a:ext cx="121920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buFont typeface="Arial"/>
              <a:buNone/>
              <a:defRPr sz="18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289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149352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80772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75691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83311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30299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33500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6700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27200" lvl="8" marL="16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0" type="dt"/>
          </p:nvPr>
        </p:nvSpPr>
        <p:spPr>
          <a:xfrm>
            <a:off x="1097279" y="6459785"/>
            <a:ext cx="2472299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fld id="{00000000-1234-1234-1234-123412341234}" type="slidenum">
              <a:rPr b="0" i="0" lang="en-US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  <p:cxnSp>
        <p:nvCxnSpPr>
          <p:cNvPr id="13" name="Shape 13"/>
          <p:cNvCxnSpPr/>
          <p:nvPr/>
        </p:nvCxnSpPr>
        <p:spPr>
          <a:xfrm>
            <a:off x="1193532" y="1737842"/>
            <a:ext cx="9966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0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25000"/>
              <a:buFont typeface="Calibri"/>
              <a:buNone/>
            </a:pPr>
            <a:r>
              <a:rPr b="0" i="0" lang="en-US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Team Two</a:t>
            </a:r>
            <a:br>
              <a:rPr b="0" i="0" lang="en-US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Final presentation</a:t>
            </a:r>
            <a:br>
              <a:rPr b="0" i="0" lang="en-US" sz="8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Improving 3Blueprints.com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1100050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CS 673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SPRING 2016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Requirement Analysis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/>
              <a:t>Use case diagram of the system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</a:pPr>
            <a:r>
              <a:rPr lang="en-US"/>
              <a:t>Example of user story</a:t>
            </a:r>
          </a:p>
          <a:p>
            <a:pPr indent="-228600" lvl="0" marL="457200" rtl="0">
              <a:spcBef>
                <a:spcPts val="1400"/>
              </a:spcBef>
              <a:spcAft>
                <a:spcPts val="0"/>
              </a:spcAft>
            </a:pPr>
            <a:r>
              <a:rPr lang="en-US"/>
              <a:t>Features implemented in iterations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Use Case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444" y="0"/>
            <a:ext cx="5391259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user story - example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lock IP address for 3 unsuccessful login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Description: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As a user, I will not be able to login if I entered the username and password incorrectly three times. User’s IP address will be locked for 60s for next try.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Task: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Test the current selenium and unit test and make sure that any signed &amp; valid accounts can login. (1 hour, 1 person)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Design the algorithm on how to lock the IP address(4 hours, 2 people)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Implement the function. (12 hours, 2 people)</a:t>
            </a:r>
          </a:p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-US"/>
              <a:t>Test selenium and unit tests for new function.(3 hours, 1 person)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Iteration I - Testing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1097276" y="2097250"/>
            <a:ext cx="50565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UI test</a:t>
            </a:r>
          </a:p>
          <a:p>
            <a:pPr indent="-285750" lvl="1" marL="74295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Create new user </a:t>
            </a:r>
          </a:p>
          <a:p>
            <a:pPr indent="-285750" lvl="1" marL="74295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Login as a new user</a:t>
            </a:r>
          </a:p>
          <a:p>
            <a:pPr indent="-285750" lvl="1" marL="74295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Delete existing user</a:t>
            </a:r>
          </a:p>
          <a:p>
            <a:pPr indent="-285750" lvl="1" marL="74295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Input wrong password three times</a:t>
            </a:r>
          </a:p>
          <a:p>
            <a:pPr indent="-285750" lvl="1" marL="74295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Create project name with duplicate name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615351" y="1737400"/>
            <a:ext cx="50565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342900" lvl="0" marL="34290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80000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Unit test</a:t>
            </a:r>
          </a:p>
          <a:p>
            <a:pPr indent="-285750" lvl="1" marL="74295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Create new user </a:t>
            </a:r>
          </a:p>
          <a:p>
            <a:pPr indent="-285750" lvl="1" marL="74295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Crete different role</a:t>
            </a:r>
          </a:p>
          <a:p>
            <a:pPr indent="-285750" lvl="1" marL="74295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Get iteration</a:t>
            </a:r>
          </a:p>
          <a:p>
            <a:pPr indent="-285750" lvl="1" marL="74295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Iteration end date is earlier than start date</a:t>
            </a:r>
          </a:p>
          <a:p>
            <a:pPr indent="-285750" lvl="1" marL="74295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79999"/>
              <a:buFont typeface="Noto Sans Symbols"/>
            </a:pPr>
            <a:r>
              <a:rPr lang="en-US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Add user twice to one project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Iteration II - Fixing bugs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21310" lvl="1" marL="7429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No 0 or less hours for story</a:t>
            </a:r>
          </a:p>
          <a:p>
            <a:pPr indent="-321310" lvl="1" marL="7429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Start date constraint</a:t>
            </a:r>
          </a:p>
          <a:p>
            <a:pPr indent="-321310" lvl="1" marL="7429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Fix Move button when no iterations are present on the project page</a:t>
            </a:r>
          </a:p>
          <a:p>
            <a:pPr indent="-321310" lvl="1" marL="7429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Fix Move button when no iterations are present on icebox page </a:t>
            </a:r>
          </a:p>
          <a:p>
            <a:pPr indent="-321310" lvl="1" marL="7429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Fix Duplicate project title</a:t>
            </a:r>
          </a:p>
          <a:p>
            <a:pPr indent="-321310" lvl="1" marL="74295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Security issue of sign in</a:t>
            </a:r>
          </a:p>
          <a:p>
            <a:pPr indent="-321310" lvl="1" marL="74295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</a:pPr>
            <a:r>
              <a:rPr lang="en-US" sz="2000">
                <a:solidFill>
                  <a:srgbClr val="000000"/>
                </a:solidFill>
              </a:rPr>
              <a:t>Generate a txt file of information of a project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lang="en-US"/>
              <a:t>Iteration III - New features</a:t>
            </a: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1097279" y="1845733"/>
            <a:ext cx="10058399" cy="40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Add role drop down list in sign up page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Automatically logs out when page is closed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Timeout when no activity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</a:pPr>
            <a:r>
              <a:rPr lang="en-US"/>
              <a:t>Lock account for 3 unsuccessful login attempts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User receives email regarding changes to account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User name on account</a:t>
            </a: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Generate report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Design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11000" l="0" r="16812" t="0"/>
          <a:stretch/>
        </p:blipFill>
        <p:spPr>
          <a:xfrm>
            <a:off x="3572524" y="372299"/>
            <a:ext cx="7789299" cy="56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76204" y="-622596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Implementation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9622" l="14110" r="5850" t="11822"/>
          <a:stretch/>
        </p:blipFill>
        <p:spPr>
          <a:xfrm>
            <a:off x="1167125" y="862024"/>
            <a:ext cx="10513625" cy="57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0" y="167526"/>
            <a:ext cx="10058400" cy="7499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Template 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7014" l="11231" r="1970" t="17233"/>
          <a:stretch/>
        </p:blipFill>
        <p:spPr>
          <a:xfrm>
            <a:off x="622425" y="824600"/>
            <a:ext cx="10537273" cy="5522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Models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6017" l="8475" r="47812" t="17424"/>
          <a:stretch/>
        </p:blipFill>
        <p:spPr>
          <a:xfrm>
            <a:off x="5774496" y="286598"/>
            <a:ext cx="5269177" cy="57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Team Overview</a:t>
            </a:r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6217919" y="1845733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Weekly meetings.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Weekly reports.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Minutes of meetings report.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Slack communication.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Google Docs.</a:t>
            </a: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144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927" l="0" r="0" t="0"/>
          <a:stretch/>
        </p:blipFill>
        <p:spPr>
          <a:xfrm>
            <a:off x="2008825" y="2005509"/>
            <a:ext cx="2813099" cy="370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06679" y="-627796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Views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4206" l="9720" r="39677" t="25336"/>
          <a:stretch/>
        </p:blipFill>
        <p:spPr>
          <a:xfrm>
            <a:off x="6395600" y="833599"/>
            <a:ext cx="5552377" cy="53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3086" l="9477" r="35163" t="26456"/>
          <a:stretch/>
        </p:blipFill>
        <p:spPr>
          <a:xfrm>
            <a:off x="201425" y="822999"/>
            <a:ext cx="6074624" cy="536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577250" y="865826"/>
            <a:ext cx="10058400" cy="789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Database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56111" l="0" r="38419" t="0"/>
          <a:stretch/>
        </p:blipFill>
        <p:spPr>
          <a:xfrm>
            <a:off x="137425" y="1924100"/>
            <a:ext cx="7105401" cy="35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 rotWithShape="1">
          <a:blip r:embed="rId4">
            <a:alphaModFix/>
          </a:blip>
          <a:srcRect b="13028" l="0" r="65523" t="0"/>
          <a:stretch/>
        </p:blipFill>
        <p:spPr>
          <a:xfrm>
            <a:off x="7351575" y="158650"/>
            <a:ext cx="3986803" cy="59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 Security Training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 Security Requirement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 Security Design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 Secure Coding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 Security Detection/testing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f. Security Supervision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1097279" y="1947602"/>
            <a:ext cx="10058398" cy="50019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a. Security Training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I. Common Security Issues in software development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Search and learn some common security issues in software development, and then avoid those issues as far as possible.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II. Some good links and readings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Chapter 20: security in “The django book”, “Security in django”, we share them in our team folder.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097279" y="1964382"/>
            <a:ext cx="10058398" cy="50019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b. Security Requirement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I. Security Requirement Definition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 user-oriented quality requirement that specifies a minimum required amount of a quality sub factor of the security quality factor.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II. User Requirement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security requirement depends on the user requirement, developers have to find what the user need in the security aspect.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c. Security Design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I. Data Secrecy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II. Data Integrity (Accuracy, Reliability)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Developers need to ensure the accuracy and reliability of the data in the software development.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III. System Availability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firstly need to fix the bugs of the existing software; we don’t want to destroy the whole system. So we need to ensure the availability of the system. We use github to implement version control to maintain system availability.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IV. Exception Handling (Error Handling)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d. Secure Coding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I. Maintain existing code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Read and learn the existing code, also fix bugs and maintain the system by secure coding. 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II. Secure coding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There are many secure coding standards, guidelines and publications on the Internet. We share those links in our team folder.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e. Security Detection/testing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I. Static Detection (security in python)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White-box analysis, structural and functional analysis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II. Dynamic Detection (security of python)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Black-box analysis, identify and address security-related issues.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III. Exception Detection (security with python)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Detect the error and exception handling of the software. Develop security-hardened python suitable for high-risk and high-security environments.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For static analysis, we use pylint.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We also find “OWASP Python Security Project”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A2 - Broken Authentication and Session Management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en-US"/>
              <a:t>Session: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Session ID: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Length, Entropy, content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Exchange management: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Automatic Session Expiration: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en-US"/>
              <a:t>Idle timeout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en-US"/>
              <a:t>Absolute timeout 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lang="en-US"/>
              <a:t>renewal timout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1097279" y="1845733"/>
            <a:ext cx="10058399" cy="4023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0000"/>
              <a:buFont typeface="Noto Sans Symbols"/>
              <a:buChar char=" "/>
            </a:pPr>
            <a:r>
              <a:rPr b="0" i="0" lang="en-US" sz="20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We divide our team into 4 sub group groups.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◦"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Nora &amp; Zhi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◦"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Abhyudaya &amp; Divyam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◦"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Rui &amp; Minteng</a:t>
            </a:r>
          </a:p>
          <a:p>
            <a:pPr indent="-285750" lvl="1" marL="7429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9999"/>
              <a:buFont typeface="Noto Sans Symbols"/>
              <a:buChar char="◦"/>
            </a:pPr>
            <a:r>
              <a:rPr b="0" i="0" lang="en-US" sz="1800" u="none" cap="none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Ruirong &amp; Chengchen 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Security process and technique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1097279" y="1845733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f. Security Supervision</a:t>
            </a:r>
          </a:p>
          <a:p>
            <a:pPr indent="-2539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I. Risk Assessment</a:t>
            </a:r>
          </a:p>
          <a:p>
            <a:pPr indent="350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◦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security supervision and risk assessment need to be considered in every process of the software development. We find django-supervisor. </a:t>
            </a:r>
          </a:p>
          <a:p>
            <a:pPr indent="162560" lvl="0" marL="9144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pPr indent="35560" lvl="0" marL="9144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>
            <p:ph type="title"/>
          </p:nvPr>
        </p:nvSpPr>
        <p:spPr>
          <a:xfrm>
            <a:off x="1097279" y="2104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097275" y="1540924"/>
            <a:ext cx="100584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Total Number of Unit Test Cases Earlier : 42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Total Number of Unit Test Cases: 58    Pass Percentage : 100%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/>
              <a:t>Total Number of UI (selenium) Test Cases Earlier : 6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Total Number of UI (selenium) Test Cases : 13    Pass Percentage: 100 %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Unit Testing: </a:t>
            </a: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Test_other</a:t>
            </a: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Test_project_api</a:t>
            </a:r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UI Testing: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0 hours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Authentication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Create User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Download Project Report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Move Iteration Error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Story Comment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User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T2 Test Authentication</a:t>
            </a:r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Static Code Analysis</a:t>
            </a:r>
          </a:p>
        </p:txBody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1097275" y="1845724"/>
            <a:ext cx="10058400" cy="443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Total Number of Lines of Code Added to the Project : 3662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Total Number of Lines Deleted From the Project : 229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24" y="2995400"/>
            <a:ext cx="6617524" cy="3081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Static Code Analysis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875" y="2134449"/>
            <a:ext cx="5835200" cy="358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7666300" y="1111425"/>
            <a:ext cx="7274700" cy="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Coverage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75" y="1737399"/>
            <a:ext cx="5230274" cy="45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Configuration and Continuous Integration 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1097274" y="1845724"/>
            <a:ext cx="10058400" cy="44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Configuration: Git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Created branch for each team and merged into master in the end.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Why Continuous Integration ?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Solves integration problems ( environment and commit issues).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Ensure that the code committed is working.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Ensure that the code committed meets the standards.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Ensure that all test cases pass.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Maintain Project in Consistent State.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-US"/>
              <a:t>Enforces individual responsibility towards commits.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Tools for Continuous Integration</a:t>
            </a:r>
          </a:p>
        </p:txBody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91440">
              <a:spcBef>
                <a:spcPts val="0"/>
              </a:spcBef>
              <a:buNone/>
            </a:pPr>
            <a:r>
              <a:rPr lang="en-US" sz="3000"/>
              <a:t>Jenkins: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Installed Plugins: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	Cobertura ( Coverage Report)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	Violations ( To check for Pylint Violations 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Other Tools: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Django-jenkins (To generate Jenkins Related Coverage Report and Test Report)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Pylint Configuration (To generate Jenkins Parseable Report and Ignore  )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/>
              <a:t>Github Plugin (To Poll Github for code changes)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Demo</a:t>
            </a:r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93550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Group 2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3F3F3F"/>
                </a:solidFill>
              </a:rPr>
              <a:t>Display username on comment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Move Story when no iteration present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Jenkins setup 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Static code analysis using Pylint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Code coverage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Jenkins Demo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50" y="286600"/>
            <a:ext cx="4986249" cy="386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b="66934" l="0" r="49318" t="9618"/>
          <a:stretch/>
        </p:blipFill>
        <p:spPr>
          <a:xfrm>
            <a:off x="363562" y="4430875"/>
            <a:ext cx="5561222" cy="16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5">
            <a:alphaModFix/>
          </a:blip>
          <a:srcRect b="9623" l="0" r="65349" t="16629"/>
          <a:stretch/>
        </p:blipFill>
        <p:spPr>
          <a:xfrm>
            <a:off x="6588025" y="645925"/>
            <a:ext cx="3802048" cy="505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1097279" y="286603"/>
            <a:ext cx="10058398" cy="14507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Project Overview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1011554" y="1737358"/>
            <a:ext cx="10058398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-9144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objective of the project is to: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Redesign the Requirements Tracker Tool in 3blueprint.com.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Fix some existing bugs.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Extend some of the essential features.</a:t>
            </a:r>
          </a:p>
          <a:p>
            <a:pPr indent="-193548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Agile methodology.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2" name="Shape 332"/>
          <p:cNvPicPr preferRelativeResize="0"/>
          <p:nvPr/>
        </p:nvPicPr>
        <p:blipFill rotWithShape="1">
          <a:blip r:embed="rId3">
            <a:alphaModFix/>
          </a:blip>
          <a:srcRect b="11424" l="10730" r="0" t="17436"/>
          <a:stretch/>
        </p:blipFill>
        <p:spPr>
          <a:xfrm>
            <a:off x="415050" y="281275"/>
            <a:ext cx="11285497" cy="5620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Demo</a:t>
            </a:r>
          </a:p>
        </p:txBody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93550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91440" rtl="0">
              <a:spcBef>
                <a:spcPts val="0"/>
              </a:spcBef>
              <a:buNone/>
            </a:pPr>
            <a:r>
              <a:rPr lang="en-US"/>
              <a:t>Group 1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Timeout when no activity for 10 minutes.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Logout automatically when page closed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Role drop down list in sign up page.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User receives emails regarding account changes.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45355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0" y="115112"/>
            <a:ext cx="1024674" cy="10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02" y="814849"/>
            <a:ext cx="10154249" cy="5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75" y="93387"/>
            <a:ext cx="1024674" cy="102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Demo</a:t>
            </a:r>
          </a:p>
        </p:txBody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93550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/>
              <a:t>Group 3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Lock IP Address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Duplicate project name</a:t>
            </a:r>
          </a:p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45355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25" y="103775"/>
            <a:ext cx="1312601" cy="13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1097275" y="616926"/>
            <a:ext cx="7980600" cy="929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design &amp; implement</a:t>
            </a: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274302" y="1855600"/>
            <a:ext cx="38982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changed or new file in MVT</a:t>
            </a:r>
          </a:p>
        </p:txBody>
      </p:sp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56648" l="0" r="0" t="0"/>
          <a:stretch/>
        </p:blipFill>
        <p:spPr>
          <a:xfrm>
            <a:off x="3941550" y="1546025"/>
            <a:ext cx="7214124" cy="43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25" y="103775"/>
            <a:ext cx="1312601" cy="13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Lock IP address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1097277" y="1845725"/>
            <a:ext cx="42159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flow chart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b="8097" l="0" r="0" t="9441"/>
          <a:stretch/>
        </p:blipFill>
        <p:spPr>
          <a:xfrm>
            <a:off x="5593350" y="0"/>
            <a:ext cx="482463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725" y="103775"/>
            <a:ext cx="1312601" cy="13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Demo</a:t>
            </a:r>
          </a:p>
        </p:txBody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93550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Group 4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Generate Report -------Simple but Useful!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453552" y="2120125"/>
            <a:ext cx="49836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86600"/>
            <a:ext cx="898625" cy="8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Group 4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Use Case: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A User could simply select which elements to be included in the project report and then click “Download” to render and generate a project report.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Access Control: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Only project owners and members could generate the project report.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86600"/>
            <a:ext cx="898625" cy="8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Research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1032825" y="1841137"/>
            <a:ext cx="10058400" cy="423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About Collecting the data: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 use several project APIs to collect project data: Project, iterations, stories, tasks.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We also write few APIs to calculate the statistical summary of the project.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We collect all the data instantly and on-the-fly. Fast and write nothing to the database.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86600"/>
            <a:ext cx="898625" cy="8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Research (from TXT to PDF)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1185225" y="1737400"/>
            <a:ext cx="10353000" cy="361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/>
              <a:t>About Rendering the Report: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 did a lot of researches about which PDF renders to use.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Among all, we choose reportLAB to use, which has a lot of documentations as references.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ReportLAB is also open-source and use XML-like language to control the template of the PDF.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/>
              <a:t>ReportLAB is compatible with python and the render speed is fast.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86600"/>
            <a:ext cx="898625" cy="8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Iteration review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1097279" y="1845733"/>
            <a:ext cx="10058399" cy="40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244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 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The project will go through 3 iterations:</a:t>
            </a:r>
          </a:p>
          <a:p>
            <a:pPr indent="1874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baseline="3000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iteration is due by 3/2.</a:t>
            </a:r>
          </a:p>
          <a:p>
            <a:pPr indent="931672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Training.</a:t>
            </a:r>
          </a:p>
          <a:p>
            <a:pPr indent="931672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</a:p>
          <a:p>
            <a:pPr indent="187452" lvl="1" marL="38404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baseline="3000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iteration is due by 3/29.</a:t>
            </a:r>
          </a:p>
          <a:p>
            <a:pPr indent="931672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Fix bugs</a:t>
            </a:r>
          </a:p>
          <a:p>
            <a:pPr indent="931672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features</a:t>
            </a:r>
          </a:p>
          <a:p>
            <a:pPr indent="187452" lvl="1" marL="384048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baseline="3000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&amp; final iteration is due by 4/27.</a:t>
            </a:r>
          </a:p>
          <a:p>
            <a:pPr indent="931672" lvl="2" marL="56692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ourier New"/>
              <a:buChar char="◦"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New features</a:t>
            </a:r>
          </a:p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Structures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86600"/>
            <a:ext cx="898625" cy="89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949" y="0"/>
            <a:ext cx="765804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Future Ideas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1097274" y="1845725"/>
            <a:ext cx="109392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-US"/>
              <a:t>It would be much more interesting if we add D3.js or HighCharts into the tool. But for now it is not necessary since there is not so much data to visualize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We left several APIs to expand the report, such as we could add line charts, time-series charts, etc.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-US"/>
              <a:t>The most interesting part is we left APIs for successors to use to save specific users’ choices as templates so that they could just download their own custom report.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00" y="286600"/>
            <a:ext cx="898625" cy="8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4360226" y="1874600"/>
            <a:ext cx="61650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Questions?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1066804" y="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Project Tools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1097274" y="1693323"/>
            <a:ext cx="10118100" cy="4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-91440" lvl="0" marL="9144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1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Communication: 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Slack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GoogleDocs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US"/>
              <a:t>   </a:t>
            </a:r>
            <a:r>
              <a:rPr b="1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Programming languages and tools: 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Pycharm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Django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SQL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lang="en-US"/>
              <a:t>Jenkins</a:t>
            </a:r>
          </a:p>
          <a:p>
            <a:pPr indent="-91440" lvl="0" marL="9144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1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Version Control: 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</a:p>
          <a:p>
            <a:pPr indent="-91440" lvl="0" marL="9144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➢"/>
            </a:pPr>
            <a:r>
              <a:rPr b="1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Requirement &amp; project status: </a:t>
            </a:r>
          </a:p>
          <a:p>
            <a:pPr indent="-193548" lvl="1" marL="384048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Pivotal Tracker</a:t>
            </a:r>
          </a:p>
          <a:p>
            <a:pPr indent="0" lvl="0" marL="0" marR="0" rtl="0" algn="l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rPr b="0" i="0" lang="en-US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Risk Management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74961" l="0" r="0" t="0"/>
          <a:stretch/>
        </p:blipFill>
        <p:spPr>
          <a:xfrm>
            <a:off x="1421675" y="1845725"/>
            <a:ext cx="8662824" cy="216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3">
            <a:alphaModFix/>
          </a:blip>
          <a:srcRect b="0" l="0" r="0" t="82441"/>
          <a:stretch/>
        </p:blipFill>
        <p:spPr>
          <a:xfrm>
            <a:off x="1421675" y="4006906"/>
            <a:ext cx="8662824" cy="1515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Calibri"/>
              <a:buNone/>
            </a:pPr>
            <a:r>
              <a:t/>
            </a:r>
            <a:endParaRPr b="0" i="0" sz="4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1097279" y="1845733"/>
            <a:ext cx="10058399" cy="402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16256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50" y="389824"/>
            <a:ext cx="11518500" cy="580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Lessons learned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097275" y="1845723"/>
            <a:ext cx="10058400" cy="46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Communication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		weekly meeting is not enough, online collaboration is required. (Slack, Google Doc)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Learning in short time 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		understand previous code</a:t>
            </a:r>
          </a:p>
          <a:p>
            <a:pPr indent="289560" lvl="0" marL="548640">
              <a:spcBef>
                <a:spcPts val="0"/>
              </a:spcBef>
              <a:buNone/>
            </a:pPr>
            <a:r>
              <a:rPr lang="en-US"/>
              <a:t> new tools like Git, test; new method like Agile; new programming language like Django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Big team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		working in sub group is efficient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Integration Issue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		use Jenkins to integrate all the work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">
  <a:themeElements>
    <a:clrScheme name="Retrospect">
      <a:dk1>
        <a:srgbClr val="000000"/>
      </a:dk1>
      <a:lt1>
        <a:srgbClr val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